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Overpass Light"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30996" autoAdjust="0"/>
  </p:normalViewPr>
  <p:slideViewPr>
    <p:cSldViewPr snapToGrid="0" snapToObjects="1">
      <p:cViewPr varScale="1">
        <p:scale>
          <a:sx n="18" d="100"/>
          <a:sy n="18" d="100"/>
        </p:scale>
        <p:origin x="25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31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[Intro: 0:00 - 0:45]</a:t>
            </a:r>
            <a:r>
              <a:rPr lang="en-GB" dirty="0" smtClean="0"/>
              <a:t> Hello, everyone! Today, I’m discussing a </a:t>
            </a:r>
            <a:r>
              <a:rPr lang="en-GB" dirty="0" err="1" smtClean="0"/>
              <a:t>groundbreaking</a:t>
            </a:r>
            <a:r>
              <a:rPr lang="en-GB" dirty="0" smtClean="0"/>
              <a:t> paper from </a:t>
            </a:r>
            <a:r>
              <a:rPr lang="en-GB" dirty="0" err="1" smtClean="0"/>
              <a:t>OpenAI</a:t>
            </a:r>
            <a:r>
              <a:rPr lang="en-GB" dirty="0" smtClean="0"/>
              <a:t> titled </a:t>
            </a:r>
            <a:r>
              <a:rPr lang="en-GB" i="1" dirty="0" smtClean="0"/>
              <a:t>Improving Language Understanding by Generative Pre-Training</a:t>
            </a:r>
            <a:r>
              <a:rPr lang="en-GB" dirty="0" smtClean="0"/>
              <a:t>, which introduces a novel method for enhancing language understanding by combining unsupervised pre-training with supervised fine-tuning. I’ll break down the paper’s goals, methods, experiments, and key contributions.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1 - Problem Statement and Motivation: 0:45 - 2:00]</a:t>
            </a:r>
            <a:r>
              <a:rPr lang="en-GB" dirty="0" smtClean="0"/>
              <a:t> To start, let's look at the problem this paper addresses. Many natural language processing (NLP) tasks—such as question answering, textual entailment, and document classification—require extensive </a:t>
            </a:r>
            <a:r>
              <a:rPr lang="en-GB" dirty="0" err="1" smtClean="0"/>
              <a:t>labeled</a:t>
            </a:r>
            <a:r>
              <a:rPr lang="en-GB" dirty="0" smtClean="0"/>
              <a:t> data. However, annotated datasets are often scarce, and building models that perform well across diverse tasks is challenging.</a:t>
            </a:r>
          </a:p>
          <a:p>
            <a:r>
              <a:rPr lang="en-GB" dirty="0" smtClean="0"/>
              <a:t>This paper proposes a solution: </a:t>
            </a:r>
            <a:r>
              <a:rPr lang="en-GB" i="1" dirty="0" smtClean="0"/>
              <a:t>generative pre-training</a:t>
            </a:r>
            <a:r>
              <a:rPr lang="en-GB" dirty="0" smtClean="0"/>
              <a:t>, where a language model is trained on large-scale, </a:t>
            </a:r>
            <a:r>
              <a:rPr lang="en-GB" dirty="0" err="1" smtClean="0"/>
              <a:t>unlabeled</a:t>
            </a:r>
            <a:r>
              <a:rPr lang="en-GB" dirty="0" smtClean="0"/>
              <a:t> text data to capture general linguistic patterns. This pre-trained model is then fine-tuned on specific </a:t>
            </a:r>
            <a:r>
              <a:rPr lang="en-GB" dirty="0" err="1" smtClean="0"/>
              <a:t>labeled</a:t>
            </a:r>
            <a:r>
              <a:rPr lang="en-GB" dirty="0" smtClean="0"/>
              <a:t> datasets for downstream tasks. The motivation is that pre-training on a broad corpus can help the model acquire a “universal” representation of language, which, with minimal task-specific adjustments, can then improve performance across many NLP tasks.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2 - Contributions of the Paper: 2:00 - 4:00]</a:t>
            </a:r>
            <a:r>
              <a:rPr lang="en-GB" dirty="0" smtClean="0"/>
              <a:t> The paper introduces several important contributions:</a:t>
            </a:r>
          </a:p>
          <a:p>
            <a:r>
              <a:rPr lang="en-GB" b="1" dirty="0" smtClean="0"/>
              <a:t>Two-Stage Training Process</a:t>
            </a:r>
            <a:r>
              <a:rPr lang="en-GB" dirty="0" smtClean="0"/>
              <a:t>: The authors propose a straightforward two-step process: first, train a language model using a large, </a:t>
            </a:r>
            <a:r>
              <a:rPr lang="en-GB" dirty="0" err="1" smtClean="0"/>
              <a:t>unlabeled</a:t>
            </a:r>
            <a:r>
              <a:rPr lang="en-GB" dirty="0" smtClean="0"/>
              <a:t> dataset. Then, adapt this model to various downstream tasks through supervised fine-tuning, where </a:t>
            </a:r>
            <a:r>
              <a:rPr lang="en-GB" dirty="0" err="1" smtClean="0"/>
              <a:t>labeled</a:t>
            </a:r>
            <a:r>
              <a:rPr lang="en-GB" dirty="0" smtClean="0"/>
              <a:t> data for specific tasks is used to improve task accuracy.</a:t>
            </a:r>
          </a:p>
          <a:p>
            <a:r>
              <a:rPr lang="en-GB" b="1" dirty="0" smtClean="0"/>
              <a:t>Task-Agnostic Model Architecture</a:t>
            </a:r>
            <a:r>
              <a:rPr lang="en-GB" dirty="0" smtClean="0"/>
              <a:t>: Unlike previous methods that required task-specific modifications, the authors show that their approach works effectively without significant architectural changes. The only addition is a linear layer that maps the final layer's output to the target task labels.</a:t>
            </a:r>
          </a:p>
          <a:p>
            <a:r>
              <a:rPr lang="en-GB" b="1" dirty="0" smtClean="0"/>
              <a:t>Improved Performance Across Tasks</a:t>
            </a:r>
            <a:r>
              <a:rPr lang="en-GB" dirty="0" smtClean="0"/>
              <a:t>: The model, pre-trained on the </a:t>
            </a:r>
            <a:r>
              <a:rPr lang="en-GB" dirty="0" err="1" smtClean="0"/>
              <a:t>BooksCorpus</a:t>
            </a:r>
            <a:r>
              <a:rPr lang="en-GB" dirty="0" smtClean="0"/>
              <a:t> dataset, achieves state-of-the-art results on nine out of twelve benchmark tasks, demonstrating that the learned representations transfer well to various NLP tasks, including those requiring nuanced language understanding, like natural language inference and semantic similarity.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3 - Explanation of Data and Experiments: 4:00 - 6:30]</a:t>
            </a:r>
            <a:r>
              <a:rPr lang="en-GB" dirty="0" smtClean="0"/>
              <a:t> Let’s dive into the experiments that validate this approach. The authors tested their model on several benchmarks covering four major NLP areas: natural language inference, question answering, semantic similarity, and text classification.</a:t>
            </a:r>
          </a:p>
          <a:p>
            <a:r>
              <a:rPr lang="en-GB" b="1" dirty="0" smtClean="0"/>
              <a:t>Pre-training Dataset</a:t>
            </a:r>
            <a:r>
              <a:rPr lang="en-GB" dirty="0" smtClean="0"/>
              <a:t>: The model was initially trained on the </a:t>
            </a:r>
            <a:r>
              <a:rPr lang="en-GB" dirty="0" err="1" smtClean="0"/>
              <a:t>BooksCorpus</a:t>
            </a:r>
            <a:r>
              <a:rPr lang="en-GB" dirty="0" smtClean="0"/>
              <a:t> dataset, which contains over 7,000 books from various genres. This dataset provided ample data for the model to learn language structure and context across diverse topics.</a:t>
            </a:r>
          </a:p>
          <a:p>
            <a:r>
              <a:rPr lang="en-GB" b="1" dirty="0" smtClean="0"/>
              <a:t>Fine-Tuning Datasets</a:t>
            </a:r>
            <a:r>
              <a:rPr lang="en-GB" dirty="0" smtClean="0"/>
              <a:t>: After pre-training, the model was fine-tuned on task-specific datasets:</a:t>
            </a:r>
          </a:p>
          <a:p>
            <a:pPr lvl="1"/>
            <a:r>
              <a:rPr lang="en-GB" dirty="0" smtClean="0"/>
              <a:t>For </a:t>
            </a:r>
            <a:r>
              <a:rPr lang="en-GB" i="1" dirty="0" smtClean="0"/>
              <a:t>natural language inference</a:t>
            </a:r>
            <a:r>
              <a:rPr lang="en-GB" dirty="0" smtClean="0"/>
              <a:t>, they used datasets like SNLI and </a:t>
            </a:r>
            <a:r>
              <a:rPr lang="en-GB" dirty="0" err="1" smtClean="0"/>
              <a:t>MultiNLI</a:t>
            </a:r>
            <a:r>
              <a:rPr lang="en-GB" dirty="0" smtClean="0"/>
              <a:t>.</a:t>
            </a:r>
          </a:p>
          <a:p>
            <a:pPr lvl="1"/>
            <a:r>
              <a:rPr lang="en-GB" dirty="0" smtClean="0"/>
              <a:t>For </a:t>
            </a:r>
            <a:r>
              <a:rPr lang="en-GB" i="1" dirty="0" smtClean="0"/>
              <a:t>question answering</a:t>
            </a:r>
            <a:r>
              <a:rPr lang="en-GB" dirty="0" smtClean="0"/>
              <a:t>, the RACE dataset was chosen for its complex reasoning requirements.</a:t>
            </a:r>
          </a:p>
          <a:p>
            <a:pPr lvl="1"/>
            <a:r>
              <a:rPr lang="en-GB" dirty="0" smtClean="0"/>
              <a:t>For </a:t>
            </a:r>
            <a:r>
              <a:rPr lang="en-GB" i="1" dirty="0" smtClean="0"/>
              <a:t>semantic similarity</a:t>
            </a:r>
            <a:r>
              <a:rPr lang="en-GB" dirty="0" smtClean="0"/>
              <a:t>, they used </a:t>
            </a:r>
            <a:r>
              <a:rPr lang="en-GB" dirty="0" err="1" smtClean="0"/>
              <a:t>Quora</a:t>
            </a:r>
            <a:r>
              <a:rPr lang="en-GB" dirty="0" smtClean="0"/>
              <a:t> Question Pairs and the STS-Benchmark.</a:t>
            </a:r>
          </a:p>
          <a:p>
            <a:pPr lvl="1"/>
            <a:r>
              <a:rPr lang="en-GB" dirty="0" smtClean="0"/>
              <a:t>Finally, for </a:t>
            </a:r>
            <a:r>
              <a:rPr lang="en-GB" i="1" dirty="0" smtClean="0"/>
              <a:t>text classification</a:t>
            </a:r>
            <a:r>
              <a:rPr lang="en-GB" dirty="0" smtClean="0"/>
              <a:t>, they used the Stanford Sentiment Treebank (SST-2) for sentiment analysis and the Corpus of Linguistic Acceptability (</a:t>
            </a:r>
            <a:r>
              <a:rPr lang="en-GB" dirty="0" err="1" smtClean="0"/>
              <a:t>CoLA</a:t>
            </a:r>
            <a:r>
              <a:rPr lang="en-GB" dirty="0" smtClean="0"/>
              <a:t>) to assess grammaticality.</a:t>
            </a:r>
          </a:p>
          <a:p>
            <a:r>
              <a:rPr lang="en-GB" dirty="0" smtClean="0"/>
              <a:t>Across these tasks, their model outperformed previous state-of-the-art methods, even when those methods included specialized task-specific architectures.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4 - Details of the Model Architecture and Training Procedure: 6:30 - 8:30]</a:t>
            </a:r>
            <a:r>
              <a:rPr lang="en-GB" dirty="0" smtClean="0"/>
              <a:t> The model’s architecture is based on the </a:t>
            </a:r>
            <a:r>
              <a:rPr lang="en-GB" i="1" dirty="0" smtClean="0"/>
              <a:t>Transformer</a:t>
            </a:r>
            <a:r>
              <a:rPr lang="en-GB" dirty="0" smtClean="0"/>
              <a:t>—specifically, a 12-layer, decoder-only Transformer model. Here’s an overview of how it works:</a:t>
            </a:r>
          </a:p>
          <a:p>
            <a:r>
              <a:rPr lang="en-GB" b="1" dirty="0" smtClean="0"/>
              <a:t>Pre-Training Objective</a:t>
            </a:r>
            <a:r>
              <a:rPr lang="en-GB" dirty="0" smtClean="0"/>
              <a:t>: The model is trained as a language model, where it learns to predict the next word in a sequence. This objective helps the model learn long-term dependencies in language and acquire a deep understanding of context.</a:t>
            </a:r>
          </a:p>
          <a:p>
            <a:r>
              <a:rPr lang="en-GB" b="1" dirty="0" smtClean="0"/>
              <a:t>Input Representation</a:t>
            </a:r>
            <a:r>
              <a:rPr lang="en-GB" dirty="0" smtClean="0"/>
              <a:t>: For fine-tuning, the authors introduced minimal task-specific adjustments, such as input sequence formatting. For instance, in question answering, they structure input as “[context]; [question]; [answer]” for each possible answer. This allows the model to remain largely task-agnostic.</a:t>
            </a:r>
          </a:p>
          <a:p>
            <a:r>
              <a:rPr lang="en-GB" b="1" dirty="0" smtClean="0"/>
              <a:t>Fine-Tuning Process</a:t>
            </a:r>
            <a:r>
              <a:rPr lang="en-GB" dirty="0" smtClean="0"/>
              <a:t>: In the fine-tuning stage, only a few additional parameters are introduced, such as those in the output layer. Additionally, the model uses dropout and regularization to avoid overfitting on smaller </a:t>
            </a:r>
            <a:r>
              <a:rPr lang="en-GB" dirty="0" err="1" smtClean="0"/>
              <a:t>labeled</a:t>
            </a:r>
            <a:r>
              <a:rPr lang="en-GB" dirty="0" smtClean="0"/>
              <a:t> datasets.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5 - Key Results and Performance Highlights: 8:30 - 9:30]</a:t>
            </a:r>
            <a:r>
              <a:rPr lang="en-GB" dirty="0" smtClean="0"/>
              <a:t> The authors present compelling experimental results. Here are a few highlights:</a:t>
            </a:r>
          </a:p>
          <a:p>
            <a:r>
              <a:rPr lang="en-GB" b="1" dirty="0" smtClean="0"/>
              <a:t>Natural Language Inference (NLI)</a:t>
            </a:r>
            <a:r>
              <a:rPr lang="en-GB" dirty="0" smtClean="0"/>
              <a:t>: The model achieved state-of-the-art performance on datasets like </a:t>
            </a:r>
            <a:r>
              <a:rPr lang="en-GB" dirty="0" err="1" smtClean="0"/>
              <a:t>MultiNLI</a:t>
            </a:r>
            <a:r>
              <a:rPr lang="en-GB" dirty="0" smtClean="0"/>
              <a:t> and QNLI, outperforming previous models by as much as 5.8% on specific tasks. This suggests the model’s strong ability to handle complex reasoning.</a:t>
            </a:r>
          </a:p>
          <a:p>
            <a:r>
              <a:rPr lang="en-GB" b="1" dirty="0" smtClean="0"/>
              <a:t>Question Answering</a:t>
            </a:r>
            <a:r>
              <a:rPr lang="en-GB" dirty="0" smtClean="0"/>
              <a:t>: The model scored significantly higher on the RACE dataset, achieving a notable 5.7% improvement. RACE is particularly challenging as it involves complex, multi-sentence reasoning.</a:t>
            </a:r>
          </a:p>
          <a:p>
            <a:r>
              <a:rPr lang="en-GB" b="1" dirty="0" smtClean="0"/>
              <a:t>Overall Performance</a:t>
            </a:r>
            <a:r>
              <a:rPr lang="en-GB" dirty="0" smtClean="0"/>
              <a:t>: On the GLUE benchmark, a suite of NLP tasks, the model outperformed others with a 72.8% overall score, indicating its robustness across different NLP challenges.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[Section 6 - Broader Implications and Future Directions: 9:30 - 10:00]</a:t>
            </a:r>
            <a:r>
              <a:rPr lang="en-GB" dirty="0" smtClean="0"/>
              <a:t> To wrap up, this paper’s approach has broad implications. It shows that unsupervised generative pre-training can yield substantial improvements across diverse tasks with minimal task-specific architecture adjustments. This work has paved the way for modern NLP architectures like GPT and BERT, and it suggests further research in unsupervised learning for more adaptable and efficient language models.</a:t>
            </a:r>
          </a:p>
          <a:p>
            <a:r>
              <a:rPr lang="en-GB" dirty="0" smtClean="0"/>
              <a:t>Thank you for listening to this summary of </a:t>
            </a:r>
            <a:r>
              <a:rPr lang="en-GB" i="1" dirty="0" smtClean="0"/>
              <a:t>Improving Language Understanding by Generative Pre-Training</a:t>
            </a:r>
            <a:r>
              <a:rPr lang="en-GB" dirty="0" smtClean="0"/>
              <a:t>. This approach remains highly influential, setting a new standard for achieving generalizable language understanding.</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28769"/>
            <a:ext cx="7556421" cy="4891088"/>
          </a:xfrm>
          <a:prstGeom prst="rect">
            <a:avLst/>
          </a:prstGeom>
          <a:noFill/>
          <a:ln/>
        </p:spPr>
        <p:txBody>
          <a:bodyPr wrap="square" lIns="0" tIns="0" rIns="0" bIns="0" rtlCol="0" anchor="t"/>
          <a:lstStyle/>
          <a:p>
            <a:pPr marL="0" indent="0">
              <a:lnSpc>
                <a:spcPts val="7700"/>
              </a:lnSpc>
              <a:buNone/>
            </a:pPr>
            <a:r>
              <a:rPr lang="en-US" sz="6150" b="1" dirty="0">
                <a:solidFill>
                  <a:srgbClr val="233939"/>
                </a:solidFill>
                <a:latin typeface="Syne Bold" pitchFamily="34" charset="0"/>
                <a:ea typeface="Syne Bold" pitchFamily="34" charset="-122"/>
                <a:cs typeface="Syne Bold" pitchFamily="34" charset="-120"/>
              </a:rPr>
              <a:t>Improving Language Understanding by Generative Pre-Training</a:t>
            </a:r>
            <a:endParaRPr lang="en-US" sz="6150" dirty="0"/>
          </a:p>
        </p:txBody>
      </p:sp>
      <p:sp>
        <p:nvSpPr>
          <p:cNvPr id="4" name="Text 1"/>
          <p:cNvSpPr/>
          <p:nvPr/>
        </p:nvSpPr>
        <p:spPr>
          <a:xfrm>
            <a:off x="6280190" y="5860018"/>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OpenAI's paper introduces a novel method for enhancing language understanding. It combines unsupervised pre-training with supervised fine-tuning. This approach improves performance across various NLP tasks.</a:t>
            </a:r>
            <a:endParaRPr lang="en-US" sz="1750" dirty="0"/>
          </a:p>
        </p:txBody>
      </p:sp>
      <p:sp>
        <p:nvSpPr>
          <p:cNvPr id="5" name="Shape 2"/>
          <p:cNvSpPr/>
          <p:nvPr/>
        </p:nvSpPr>
        <p:spPr>
          <a:xfrm>
            <a:off x="6280190" y="7220783"/>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87810" y="7228403"/>
            <a:ext cx="347663" cy="347663"/>
          </a:xfrm>
          <a:prstGeom prst="rect">
            <a:avLst/>
          </a:prstGeom>
        </p:spPr>
      </p:pic>
      <p:sp>
        <p:nvSpPr>
          <p:cNvPr id="7" name="Text 3"/>
          <p:cNvSpPr/>
          <p:nvPr/>
        </p:nvSpPr>
        <p:spPr>
          <a:xfrm>
            <a:off x="6756440" y="7203877"/>
            <a:ext cx="1093827" cy="396835"/>
          </a:xfrm>
          <a:prstGeom prst="rect">
            <a:avLst/>
          </a:prstGeom>
          <a:noFill/>
          <a:ln/>
        </p:spPr>
        <p:txBody>
          <a:bodyPr wrap="none" lIns="0" tIns="0" rIns="0" bIns="0" rtlCol="0" anchor="t"/>
          <a:lstStyle/>
          <a:p>
            <a:pPr marL="0" indent="0" algn="l">
              <a:lnSpc>
                <a:spcPts val="3100"/>
              </a:lnSpc>
              <a:buNone/>
            </a:pPr>
            <a:r>
              <a:rPr lang="en-US" sz="2200" b="1" dirty="0" smtClean="0">
                <a:solidFill>
                  <a:srgbClr val="3B4E4E"/>
                </a:solidFill>
                <a:latin typeface="Overpass Bold" pitchFamily="34" charset="0"/>
                <a:ea typeface="Overpass Bold" pitchFamily="34" charset="-122"/>
              </a:rPr>
              <a:t>BY SANIA BANDEKAR</a:t>
            </a:r>
            <a:endParaRPr lang="en-US" sz="2200" dirty="0"/>
          </a:p>
        </p:txBody>
      </p:sp>
      <p:sp>
        <p:nvSpPr>
          <p:cNvPr id="8" name="Rectangle 7"/>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090749"/>
            <a:ext cx="7527250" cy="708779"/>
          </a:xfrm>
          <a:prstGeom prst="rect">
            <a:avLst/>
          </a:prstGeom>
          <a:noFill/>
          <a:ln/>
        </p:spPr>
        <p:txBody>
          <a:bodyPr wrap="none" lIns="0" tIns="0" rIns="0" bIns="0" rtlCol="0" anchor="t"/>
          <a:lstStyle/>
          <a:p>
            <a:pPr marL="0" indent="0">
              <a:lnSpc>
                <a:spcPts val="5550"/>
              </a:lnSpc>
              <a:buNone/>
            </a:pPr>
            <a:r>
              <a:rPr lang="en-US" sz="4450" b="1" dirty="0">
                <a:solidFill>
                  <a:srgbClr val="233939"/>
                </a:solidFill>
                <a:latin typeface="Syne Bold" pitchFamily="34" charset="0"/>
                <a:ea typeface="Syne Bold" pitchFamily="34" charset="-122"/>
                <a:cs typeface="Syne Bold" pitchFamily="34" charset="-120"/>
              </a:rPr>
              <a:t>Problem and Motivation</a:t>
            </a:r>
            <a:endParaRPr lang="en-US" sz="4450" dirty="0"/>
          </a:p>
        </p:txBody>
      </p:sp>
      <p:sp>
        <p:nvSpPr>
          <p:cNvPr id="4" name="Shape 1"/>
          <p:cNvSpPr/>
          <p:nvPr/>
        </p:nvSpPr>
        <p:spPr>
          <a:xfrm>
            <a:off x="793790" y="5394841"/>
            <a:ext cx="510302" cy="510302"/>
          </a:xfrm>
          <a:prstGeom prst="roundRect">
            <a:avLst>
              <a:gd name="adj" fmla="val 18669"/>
            </a:avLst>
          </a:prstGeom>
          <a:solidFill>
            <a:srgbClr val="DDEEE6"/>
          </a:solidFill>
          <a:ln w="7620">
            <a:solidFill>
              <a:srgbClr val="C3D4CC"/>
            </a:solidFill>
            <a:prstDash val="solid"/>
          </a:ln>
        </p:spPr>
      </p:sp>
      <p:sp>
        <p:nvSpPr>
          <p:cNvPr id="5" name="Text 2"/>
          <p:cNvSpPr/>
          <p:nvPr/>
        </p:nvSpPr>
        <p:spPr>
          <a:xfrm>
            <a:off x="982504" y="5479852"/>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6" name="Text 3"/>
          <p:cNvSpPr/>
          <p:nvPr/>
        </p:nvSpPr>
        <p:spPr>
          <a:xfrm>
            <a:off x="1530906" y="539484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E4E"/>
                </a:solidFill>
                <a:latin typeface="Syne Bold" pitchFamily="34" charset="0"/>
                <a:ea typeface="Syne Bold" pitchFamily="34" charset="-122"/>
                <a:cs typeface="Syne Bold" pitchFamily="34" charset="-120"/>
              </a:rPr>
              <a:t>Challenge</a:t>
            </a:r>
            <a:endParaRPr lang="en-US" sz="2200" dirty="0"/>
          </a:p>
        </p:txBody>
      </p:sp>
      <p:sp>
        <p:nvSpPr>
          <p:cNvPr id="7" name="Text 4"/>
          <p:cNvSpPr/>
          <p:nvPr/>
        </p:nvSpPr>
        <p:spPr>
          <a:xfrm>
            <a:off x="1530906" y="5885259"/>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NLP tasks require extensive labeled data, which is often scarce.</a:t>
            </a:r>
            <a:endParaRPr lang="en-US" sz="1750" dirty="0"/>
          </a:p>
        </p:txBody>
      </p:sp>
      <p:sp>
        <p:nvSpPr>
          <p:cNvPr id="8" name="Shape 5"/>
          <p:cNvSpPr/>
          <p:nvPr/>
        </p:nvSpPr>
        <p:spPr>
          <a:xfrm>
            <a:off x="5216962" y="5394841"/>
            <a:ext cx="510302" cy="510302"/>
          </a:xfrm>
          <a:prstGeom prst="roundRect">
            <a:avLst>
              <a:gd name="adj" fmla="val 18669"/>
            </a:avLst>
          </a:prstGeom>
          <a:solidFill>
            <a:srgbClr val="DDEEE6"/>
          </a:solidFill>
          <a:ln w="7620">
            <a:solidFill>
              <a:srgbClr val="C3D4CC"/>
            </a:solidFill>
            <a:prstDash val="solid"/>
          </a:ln>
        </p:spPr>
      </p:sp>
      <p:sp>
        <p:nvSpPr>
          <p:cNvPr id="9" name="Text 6"/>
          <p:cNvSpPr/>
          <p:nvPr/>
        </p:nvSpPr>
        <p:spPr>
          <a:xfrm>
            <a:off x="5365909" y="5479852"/>
            <a:ext cx="212288"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0" name="Text 7"/>
          <p:cNvSpPr/>
          <p:nvPr/>
        </p:nvSpPr>
        <p:spPr>
          <a:xfrm>
            <a:off x="5954078" y="539484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E4E"/>
                </a:solidFill>
                <a:latin typeface="Syne Bold" pitchFamily="34" charset="0"/>
                <a:ea typeface="Syne Bold" pitchFamily="34" charset="-122"/>
                <a:cs typeface="Syne Bold" pitchFamily="34" charset="-120"/>
              </a:rPr>
              <a:t>Solution</a:t>
            </a:r>
            <a:endParaRPr lang="en-US" sz="2200" dirty="0"/>
          </a:p>
        </p:txBody>
      </p:sp>
      <p:sp>
        <p:nvSpPr>
          <p:cNvPr id="11" name="Text 8"/>
          <p:cNvSpPr/>
          <p:nvPr/>
        </p:nvSpPr>
        <p:spPr>
          <a:xfrm>
            <a:off x="5954078" y="5885259"/>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Generative pre-training on large-scale, unlabeled text data.</a:t>
            </a:r>
            <a:endParaRPr lang="en-US" sz="1750" dirty="0"/>
          </a:p>
        </p:txBody>
      </p:sp>
      <p:sp>
        <p:nvSpPr>
          <p:cNvPr id="12" name="Shape 9"/>
          <p:cNvSpPr/>
          <p:nvPr/>
        </p:nvSpPr>
        <p:spPr>
          <a:xfrm>
            <a:off x="9640133" y="5394841"/>
            <a:ext cx="510302" cy="510302"/>
          </a:xfrm>
          <a:prstGeom prst="roundRect">
            <a:avLst>
              <a:gd name="adj" fmla="val 18669"/>
            </a:avLst>
          </a:prstGeom>
          <a:solidFill>
            <a:srgbClr val="DDEEE6"/>
          </a:solidFill>
          <a:ln w="7620">
            <a:solidFill>
              <a:srgbClr val="C3D4CC"/>
            </a:solidFill>
            <a:prstDash val="solid"/>
          </a:ln>
        </p:spPr>
      </p:sp>
      <p:sp>
        <p:nvSpPr>
          <p:cNvPr id="13" name="Text 10"/>
          <p:cNvSpPr/>
          <p:nvPr/>
        </p:nvSpPr>
        <p:spPr>
          <a:xfrm>
            <a:off x="9786223" y="5479852"/>
            <a:ext cx="218123"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4" name="Text 11"/>
          <p:cNvSpPr/>
          <p:nvPr/>
        </p:nvSpPr>
        <p:spPr>
          <a:xfrm>
            <a:off x="10377249" y="539484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E4E"/>
                </a:solidFill>
                <a:latin typeface="Syne Bold" pitchFamily="34" charset="0"/>
                <a:ea typeface="Syne Bold" pitchFamily="34" charset="-122"/>
                <a:cs typeface="Syne Bold" pitchFamily="34" charset="-120"/>
              </a:rPr>
              <a:t>Goal</a:t>
            </a:r>
            <a:endParaRPr lang="en-US" sz="2200" dirty="0"/>
          </a:p>
        </p:txBody>
      </p:sp>
      <p:sp>
        <p:nvSpPr>
          <p:cNvPr id="15" name="Text 12"/>
          <p:cNvSpPr/>
          <p:nvPr/>
        </p:nvSpPr>
        <p:spPr>
          <a:xfrm>
            <a:off x="10377249" y="5885259"/>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Capture general linguistic patterns for improved performance across tasks.</a:t>
            </a:r>
            <a:endParaRPr lang="en-US" sz="1750" dirty="0"/>
          </a:p>
        </p:txBody>
      </p:sp>
      <p:sp>
        <p:nvSpPr>
          <p:cNvPr id="16" name="Rectangle 15"/>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280190" y="1040130"/>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3939"/>
                </a:solidFill>
                <a:latin typeface="Syne Bold" pitchFamily="34" charset="0"/>
                <a:ea typeface="Syne Bold" pitchFamily="34" charset="-122"/>
                <a:cs typeface="Syne Bold" pitchFamily="34" charset="-120"/>
              </a:rPr>
              <a:t>Key Contributions</a:t>
            </a:r>
            <a:endParaRPr lang="en-US" sz="4450" dirty="0"/>
          </a:p>
        </p:txBody>
      </p:sp>
      <p:sp>
        <p:nvSpPr>
          <p:cNvPr id="4" name="Shape 1"/>
          <p:cNvSpPr/>
          <p:nvPr/>
        </p:nvSpPr>
        <p:spPr>
          <a:xfrm>
            <a:off x="6605111" y="2089071"/>
            <a:ext cx="30480" cy="5100280"/>
          </a:xfrm>
          <a:prstGeom prst="roundRect">
            <a:avLst>
              <a:gd name="adj" fmla="val 312558"/>
            </a:avLst>
          </a:prstGeom>
          <a:solidFill>
            <a:srgbClr val="C3D4CC"/>
          </a:solidFill>
          <a:ln/>
        </p:spPr>
      </p:sp>
      <p:sp>
        <p:nvSpPr>
          <p:cNvPr id="5" name="Shape 2"/>
          <p:cNvSpPr/>
          <p:nvPr/>
        </p:nvSpPr>
        <p:spPr>
          <a:xfrm>
            <a:off x="6845022" y="2584133"/>
            <a:ext cx="793790" cy="30480"/>
          </a:xfrm>
          <a:prstGeom prst="roundRect">
            <a:avLst>
              <a:gd name="adj" fmla="val 312558"/>
            </a:avLst>
          </a:prstGeom>
          <a:solidFill>
            <a:srgbClr val="C3D4CC"/>
          </a:solidFill>
          <a:ln/>
        </p:spPr>
      </p:sp>
      <p:sp>
        <p:nvSpPr>
          <p:cNvPr id="6" name="Shape 3"/>
          <p:cNvSpPr/>
          <p:nvPr/>
        </p:nvSpPr>
        <p:spPr>
          <a:xfrm>
            <a:off x="6365200" y="2344222"/>
            <a:ext cx="510302" cy="510302"/>
          </a:xfrm>
          <a:prstGeom prst="roundRect">
            <a:avLst>
              <a:gd name="adj" fmla="val 18669"/>
            </a:avLst>
          </a:prstGeom>
          <a:solidFill>
            <a:srgbClr val="DDEEE6"/>
          </a:solidFill>
          <a:ln w="7620">
            <a:solidFill>
              <a:srgbClr val="C3D4CC"/>
            </a:solidFill>
            <a:prstDash val="solid"/>
          </a:ln>
        </p:spPr>
      </p:sp>
      <p:sp>
        <p:nvSpPr>
          <p:cNvPr id="7" name="Text 4"/>
          <p:cNvSpPr/>
          <p:nvPr/>
        </p:nvSpPr>
        <p:spPr>
          <a:xfrm>
            <a:off x="6553914" y="2429232"/>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8" name="Text 5"/>
          <p:cNvSpPr/>
          <p:nvPr/>
        </p:nvSpPr>
        <p:spPr>
          <a:xfrm>
            <a:off x="7867888" y="2315885"/>
            <a:ext cx="3006328"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Two-Stage Training</a:t>
            </a:r>
            <a:endParaRPr lang="en-US" sz="2200" dirty="0"/>
          </a:p>
        </p:txBody>
      </p:sp>
      <p:sp>
        <p:nvSpPr>
          <p:cNvPr id="9" name="Text 6"/>
          <p:cNvSpPr/>
          <p:nvPr/>
        </p:nvSpPr>
        <p:spPr>
          <a:xfrm>
            <a:off x="7867888" y="2806303"/>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Pre-train on unlabeled data, then fine-tune on specific tasks.</a:t>
            </a:r>
            <a:endParaRPr lang="en-US" sz="1750" dirty="0"/>
          </a:p>
        </p:txBody>
      </p:sp>
      <p:sp>
        <p:nvSpPr>
          <p:cNvPr id="10" name="Shape 7"/>
          <p:cNvSpPr/>
          <p:nvPr/>
        </p:nvSpPr>
        <p:spPr>
          <a:xfrm>
            <a:off x="6845022" y="4480798"/>
            <a:ext cx="793790" cy="30480"/>
          </a:xfrm>
          <a:prstGeom prst="roundRect">
            <a:avLst>
              <a:gd name="adj" fmla="val 312558"/>
            </a:avLst>
          </a:prstGeom>
          <a:solidFill>
            <a:srgbClr val="C3D4CC"/>
          </a:solidFill>
          <a:ln/>
        </p:spPr>
      </p:sp>
      <p:sp>
        <p:nvSpPr>
          <p:cNvPr id="11" name="Shape 8"/>
          <p:cNvSpPr/>
          <p:nvPr/>
        </p:nvSpPr>
        <p:spPr>
          <a:xfrm>
            <a:off x="6365200" y="4240887"/>
            <a:ext cx="510302" cy="510302"/>
          </a:xfrm>
          <a:prstGeom prst="roundRect">
            <a:avLst>
              <a:gd name="adj" fmla="val 18669"/>
            </a:avLst>
          </a:prstGeom>
          <a:solidFill>
            <a:srgbClr val="DDEEE6"/>
          </a:solidFill>
          <a:ln w="7620">
            <a:solidFill>
              <a:srgbClr val="C3D4CC"/>
            </a:solidFill>
            <a:prstDash val="solid"/>
          </a:ln>
        </p:spPr>
      </p:sp>
      <p:sp>
        <p:nvSpPr>
          <p:cNvPr id="12" name="Text 9"/>
          <p:cNvSpPr/>
          <p:nvPr/>
        </p:nvSpPr>
        <p:spPr>
          <a:xfrm>
            <a:off x="6514148" y="4325898"/>
            <a:ext cx="212288"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3" name="Text 10"/>
          <p:cNvSpPr/>
          <p:nvPr/>
        </p:nvSpPr>
        <p:spPr>
          <a:xfrm>
            <a:off x="7867888" y="4212550"/>
            <a:ext cx="4219932"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Task-Agnostic Architecture</a:t>
            </a:r>
            <a:endParaRPr lang="en-US" sz="2200" dirty="0"/>
          </a:p>
        </p:txBody>
      </p:sp>
      <p:sp>
        <p:nvSpPr>
          <p:cNvPr id="14" name="Text 11"/>
          <p:cNvSpPr/>
          <p:nvPr/>
        </p:nvSpPr>
        <p:spPr>
          <a:xfrm>
            <a:off x="7867888" y="4702969"/>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Effective without significant modifications across different tasks.</a:t>
            </a:r>
            <a:endParaRPr lang="en-US" sz="1750" dirty="0"/>
          </a:p>
        </p:txBody>
      </p:sp>
      <p:sp>
        <p:nvSpPr>
          <p:cNvPr id="15" name="Shape 12"/>
          <p:cNvSpPr/>
          <p:nvPr/>
        </p:nvSpPr>
        <p:spPr>
          <a:xfrm>
            <a:off x="6845022" y="6377464"/>
            <a:ext cx="793790" cy="30480"/>
          </a:xfrm>
          <a:prstGeom prst="roundRect">
            <a:avLst>
              <a:gd name="adj" fmla="val 312558"/>
            </a:avLst>
          </a:prstGeom>
          <a:solidFill>
            <a:srgbClr val="C3D4CC"/>
          </a:solidFill>
          <a:ln/>
        </p:spPr>
      </p:sp>
      <p:sp>
        <p:nvSpPr>
          <p:cNvPr id="16" name="Shape 13"/>
          <p:cNvSpPr/>
          <p:nvPr/>
        </p:nvSpPr>
        <p:spPr>
          <a:xfrm>
            <a:off x="6365200" y="6137553"/>
            <a:ext cx="510302" cy="510302"/>
          </a:xfrm>
          <a:prstGeom prst="roundRect">
            <a:avLst>
              <a:gd name="adj" fmla="val 18669"/>
            </a:avLst>
          </a:prstGeom>
          <a:solidFill>
            <a:srgbClr val="DDEEE6"/>
          </a:solidFill>
          <a:ln w="7620">
            <a:solidFill>
              <a:srgbClr val="C3D4CC"/>
            </a:solidFill>
            <a:prstDash val="solid"/>
          </a:ln>
        </p:spPr>
      </p:sp>
      <p:sp>
        <p:nvSpPr>
          <p:cNvPr id="17" name="Text 14"/>
          <p:cNvSpPr/>
          <p:nvPr/>
        </p:nvSpPr>
        <p:spPr>
          <a:xfrm>
            <a:off x="6511290" y="6222563"/>
            <a:ext cx="218123"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8" name="Text 15"/>
          <p:cNvSpPr/>
          <p:nvPr/>
        </p:nvSpPr>
        <p:spPr>
          <a:xfrm>
            <a:off x="7867888" y="6109216"/>
            <a:ext cx="3635097"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Improved Performance</a:t>
            </a:r>
            <a:endParaRPr lang="en-US" sz="2200" dirty="0"/>
          </a:p>
        </p:txBody>
      </p:sp>
      <p:sp>
        <p:nvSpPr>
          <p:cNvPr id="19" name="Text 16"/>
          <p:cNvSpPr/>
          <p:nvPr/>
        </p:nvSpPr>
        <p:spPr>
          <a:xfrm>
            <a:off x="7867888" y="6599634"/>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State-of-the-art results on 9 out of 12 benchmark tasks.</a:t>
            </a:r>
            <a:endParaRPr lang="en-US" sz="1750" dirty="0"/>
          </a:p>
        </p:txBody>
      </p:sp>
      <p:sp>
        <p:nvSpPr>
          <p:cNvPr id="20" name="Rectangle 19"/>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75460"/>
            <a:ext cx="7023735" cy="708779"/>
          </a:xfrm>
          <a:prstGeom prst="rect">
            <a:avLst/>
          </a:prstGeom>
          <a:noFill/>
          <a:ln/>
        </p:spPr>
        <p:txBody>
          <a:bodyPr wrap="none" lIns="0" tIns="0" rIns="0" bIns="0" rtlCol="0" anchor="t"/>
          <a:lstStyle/>
          <a:p>
            <a:pPr marL="0" indent="0">
              <a:lnSpc>
                <a:spcPts val="5550"/>
              </a:lnSpc>
              <a:buNone/>
            </a:pPr>
            <a:r>
              <a:rPr lang="en-US" sz="4450" b="1" dirty="0">
                <a:solidFill>
                  <a:srgbClr val="233939"/>
                </a:solidFill>
                <a:latin typeface="Syne Bold" pitchFamily="34" charset="0"/>
                <a:ea typeface="Syne Bold" pitchFamily="34" charset="-122"/>
                <a:cs typeface="Syne Bold" pitchFamily="34" charset="-120"/>
              </a:rPr>
              <a:t>Data and Experiments</a:t>
            </a:r>
            <a:endParaRPr lang="en-US" sz="4450" dirty="0"/>
          </a:p>
        </p:txBody>
      </p:sp>
      <p:sp>
        <p:nvSpPr>
          <p:cNvPr id="4" name="Shape 1"/>
          <p:cNvSpPr/>
          <p:nvPr/>
        </p:nvSpPr>
        <p:spPr>
          <a:xfrm>
            <a:off x="6280190" y="2824401"/>
            <a:ext cx="7556421" cy="3629739"/>
          </a:xfrm>
          <a:prstGeom prst="roundRect">
            <a:avLst>
              <a:gd name="adj" fmla="val 2625"/>
            </a:avLst>
          </a:prstGeom>
          <a:noFill/>
          <a:ln w="7620">
            <a:solidFill>
              <a:srgbClr val="000000">
                <a:alpha val="8000"/>
              </a:srgbClr>
            </a:solidFill>
            <a:prstDash val="solid"/>
          </a:ln>
        </p:spPr>
      </p:sp>
      <p:sp>
        <p:nvSpPr>
          <p:cNvPr id="5" name="Shape 2"/>
          <p:cNvSpPr/>
          <p:nvPr/>
        </p:nvSpPr>
        <p:spPr>
          <a:xfrm>
            <a:off x="6287810" y="2832021"/>
            <a:ext cx="7541181" cy="650319"/>
          </a:xfrm>
          <a:prstGeom prst="rect">
            <a:avLst/>
          </a:prstGeom>
          <a:solidFill>
            <a:srgbClr val="FFFFFF">
              <a:alpha val="4000"/>
            </a:srgbClr>
          </a:solidFill>
          <a:ln/>
        </p:spPr>
      </p:sp>
      <p:sp>
        <p:nvSpPr>
          <p:cNvPr id="6" name="Text 3"/>
          <p:cNvSpPr/>
          <p:nvPr/>
        </p:nvSpPr>
        <p:spPr>
          <a:xfrm>
            <a:off x="6514624" y="297572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Pre-training</a:t>
            </a:r>
            <a:endParaRPr lang="en-US" sz="1750" dirty="0"/>
          </a:p>
        </p:txBody>
      </p:sp>
      <p:sp>
        <p:nvSpPr>
          <p:cNvPr id="7" name="Text 4"/>
          <p:cNvSpPr/>
          <p:nvPr/>
        </p:nvSpPr>
        <p:spPr>
          <a:xfrm>
            <a:off x="10289024" y="297572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BooksCorpus (7,000+ books)</a:t>
            </a:r>
            <a:endParaRPr lang="en-US" sz="1750" dirty="0"/>
          </a:p>
        </p:txBody>
      </p:sp>
      <p:sp>
        <p:nvSpPr>
          <p:cNvPr id="8" name="Shape 5"/>
          <p:cNvSpPr/>
          <p:nvPr/>
        </p:nvSpPr>
        <p:spPr>
          <a:xfrm>
            <a:off x="6287810" y="3482340"/>
            <a:ext cx="7541181" cy="650319"/>
          </a:xfrm>
          <a:prstGeom prst="rect">
            <a:avLst/>
          </a:prstGeom>
          <a:solidFill>
            <a:srgbClr val="000000">
              <a:alpha val="4000"/>
            </a:srgbClr>
          </a:solidFill>
          <a:ln/>
        </p:spPr>
      </p:sp>
      <p:sp>
        <p:nvSpPr>
          <p:cNvPr id="9" name="Text 6"/>
          <p:cNvSpPr/>
          <p:nvPr/>
        </p:nvSpPr>
        <p:spPr>
          <a:xfrm>
            <a:off x="6514624" y="362604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Natural Language Inference</a:t>
            </a:r>
            <a:endParaRPr lang="en-US" sz="1750" dirty="0"/>
          </a:p>
        </p:txBody>
      </p:sp>
      <p:sp>
        <p:nvSpPr>
          <p:cNvPr id="10" name="Text 7"/>
          <p:cNvSpPr/>
          <p:nvPr/>
        </p:nvSpPr>
        <p:spPr>
          <a:xfrm>
            <a:off x="10289024" y="362604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SNLI, MultiNLI</a:t>
            </a:r>
            <a:endParaRPr lang="en-US" sz="1750" dirty="0"/>
          </a:p>
        </p:txBody>
      </p:sp>
      <p:sp>
        <p:nvSpPr>
          <p:cNvPr id="11" name="Shape 8"/>
          <p:cNvSpPr/>
          <p:nvPr/>
        </p:nvSpPr>
        <p:spPr>
          <a:xfrm>
            <a:off x="6287810" y="4132659"/>
            <a:ext cx="7541181" cy="650319"/>
          </a:xfrm>
          <a:prstGeom prst="rect">
            <a:avLst/>
          </a:prstGeom>
          <a:solidFill>
            <a:srgbClr val="FFFFFF">
              <a:alpha val="4000"/>
            </a:srgbClr>
          </a:solidFill>
          <a:ln/>
        </p:spPr>
      </p:sp>
      <p:sp>
        <p:nvSpPr>
          <p:cNvPr id="12" name="Text 9"/>
          <p:cNvSpPr/>
          <p:nvPr/>
        </p:nvSpPr>
        <p:spPr>
          <a:xfrm>
            <a:off x="6514624" y="427636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Question Answering</a:t>
            </a:r>
            <a:endParaRPr lang="en-US" sz="1750" dirty="0"/>
          </a:p>
        </p:txBody>
      </p:sp>
      <p:sp>
        <p:nvSpPr>
          <p:cNvPr id="13" name="Text 10"/>
          <p:cNvSpPr/>
          <p:nvPr/>
        </p:nvSpPr>
        <p:spPr>
          <a:xfrm>
            <a:off x="10289024" y="427636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RACE</a:t>
            </a:r>
            <a:endParaRPr lang="en-US" sz="1750" dirty="0"/>
          </a:p>
        </p:txBody>
      </p:sp>
      <p:sp>
        <p:nvSpPr>
          <p:cNvPr id="14" name="Shape 11"/>
          <p:cNvSpPr/>
          <p:nvPr/>
        </p:nvSpPr>
        <p:spPr>
          <a:xfrm>
            <a:off x="6287810" y="4782979"/>
            <a:ext cx="7541181" cy="1013222"/>
          </a:xfrm>
          <a:prstGeom prst="rect">
            <a:avLst/>
          </a:prstGeom>
          <a:solidFill>
            <a:srgbClr val="000000">
              <a:alpha val="4000"/>
            </a:srgbClr>
          </a:solidFill>
          <a:ln/>
        </p:spPr>
      </p:sp>
      <p:sp>
        <p:nvSpPr>
          <p:cNvPr id="15" name="Text 12"/>
          <p:cNvSpPr/>
          <p:nvPr/>
        </p:nvSpPr>
        <p:spPr>
          <a:xfrm>
            <a:off x="6514624" y="4926687"/>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Semantic Similarity</a:t>
            </a:r>
            <a:endParaRPr lang="en-US" sz="1750" dirty="0"/>
          </a:p>
        </p:txBody>
      </p:sp>
      <p:sp>
        <p:nvSpPr>
          <p:cNvPr id="16" name="Text 13"/>
          <p:cNvSpPr/>
          <p:nvPr/>
        </p:nvSpPr>
        <p:spPr>
          <a:xfrm>
            <a:off x="10289024" y="4926687"/>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Quora Question Pairs, STS-Benchmark</a:t>
            </a:r>
            <a:endParaRPr lang="en-US" sz="1750" dirty="0"/>
          </a:p>
        </p:txBody>
      </p:sp>
      <p:sp>
        <p:nvSpPr>
          <p:cNvPr id="17" name="Shape 14"/>
          <p:cNvSpPr/>
          <p:nvPr/>
        </p:nvSpPr>
        <p:spPr>
          <a:xfrm>
            <a:off x="6287810" y="5796201"/>
            <a:ext cx="7541181" cy="650319"/>
          </a:xfrm>
          <a:prstGeom prst="rect">
            <a:avLst/>
          </a:prstGeom>
          <a:solidFill>
            <a:srgbClr val="FFFFFF">
              <a:alpha val="4000"/>
            </a:srgbClr>
          </a:solidFill>
          <a:ln/>
        </p:spPr>
      </p:sp>
      <p:sp>
        <p:nvSpPr>
          <p:cNvPr id="18" name="Text 15"/>
          <p:cNvSpPr/>
          <p:nvPr/>
        </p:nvSpPr>
        <p:spPr>
          <a:xfrm>
            <a:off x="6514624" y="593990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Text Classification</a:t>
            </a:r>
            <a:endParaRPr lang="en-US" sz="1750" dirty="0"/>
          </a:p>
        </p:txBody>
      </p:sp>
      <p:sp>
        <p:nvSpPr>
          <p:cNvPr id="19" name="Text 16"/>
          <p:cNvSpPr/>
          <p:nvPr/>
        </p:nvSpPr>
        <p:spPr>
          <a:xfrm>
            <a:off x="10289024" y="5939909"/>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SST-2, CoLA</a:t>
            </a:r>
            <a:endParaRPr lang="en-US" sz="1750" dirty="0"/>
          </a:p>
        </p:txBody>
      </p:sp>
      <p:sp>
        <p:nvSpPr>
          <p:cNvPr id="20" name="Rectangle 19"/>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073" y="608290"/>
            <a:ext cx="7597854" cy="1380411"/>
          </a:xfrm>
          <a:prstGeom prst="rect">
            <a:avLst/>
          </a:prstGeom>
          <a:noFill/>
          <a:ln/>
        </p:spPr>
        <p:txBody>
          <a:bodyPr wrap="square" lIns="0" tIns="0" rIns="0" bIns="0" rtlCol="0" anchor="t"/>
          <a:lstStyle/>
          <a:p>
            <a:pPr marL="0" indent="0">
              <a:lnSpc>
                <a:spcPts val="5400"/>
              </a:lnSpc>
              <a:buNone/>
            </a:pPr>
            <a:r>
              <a:rPr lang="en-US" sz="4300" b="1" dirty="0">
                <a:solidFill>
                  <a:srgbClr val="233939"/>
                </a:solidFill>
                <a:latin typeface="Syne Bold" pitchFamily="34" charset="0"/>
                <a:ea typeface="Syne Bold" pitchFamily="34" charset="-122"/>
                <a:cs typeface="Syne Bold" pitchFamily="34" charset="-120"/>
              </a:rPr>
              <a:t>Model Architecture and Training</a:t>
            </a:r>
            <a:endParaRPr lang="en-US" sz="4300" dirty="0"/>
          </a:p>
        </p:txBody>
      </p:sp>
      <p:pic>
        <p:nvPicPr>
          <p:cNvPr id="4" name="Image 1" descr="preencoded.png"/>
          <p:cNvPicPr>
            <a:picLocks noChangeAspect="1"/>
          </p:cNvPicPr>
          <p:nvPr/>
        </p:nvPicPr>
        <p:blipFill>
          <a:blip r:embed="rId4"/>
          <a:stretch>
            <a:fillRect/>
          </a:stretch>
        </p:blipFill>
        <p:spPr>
          <a:xfrm>
            <a:off x="773073" y="2319933"/>
            <a:ext cx="1104424" cy="1767126"/>
          </a:xfrm>
          <a:prstGeom prst="rect">
            <a:avLst/>
          </a:prstGeom>
        </p:spPr>
      </p:pic>
      <p:sp>
        <p:nvSpPr>
          <p:cNvPr id="5" name="Text 1"/>
          <p:cNvSpPr/>
          <p:nvPr/>
        </p:nvSpPr>
        <p:spPr>
          <a:xfrm>
            <a:off x="2208728" y="2540794"/>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3B4E4E"/>
                </a:solidFill>
                <a:latin typeface="Syne Bold" pitchFamily="34" charset="0"/>
                <a:ea typeface="Syne Bold" pitchFamily="34" charset="-122"/>
                <a:cs typeface="Syne Bold" pitchFamily="34" charset="-120"/>
              </a:rPr>
              <a:t>Architecture</a:t>
            </a:r>
            <a:endParaRPr lang="en-US" sz="2150" dirty="0"/>
          </a:p>
        </p:txBody>
      </p:sp>
      <p:sp>
        <p:nvSpPr>
          <p:cNvPr id="6" name="Text 2"/>
          <p:cNvSpPr/>
          <p:nvPr/>
        </p:nvSpPr>
        <p:spPr>
          <a:xfrm>
            <a:off x="2208728" y="3018353"/>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12-layer, decoder-only Transformer model.</a:t>
            </a:r>
            <a:endParaRPr lang="en-US" sz="1700" dirty="0"/>
          </a:p>
        </p:txBody>
      </p:sp>
      <p:pic>
        <p:nvPicPr>
          <p:cNvPr id="7" name="Image 2" descr="preencoded.png"/>
          <p:cNvPicPr>
            <a:picLocks noChangeAspect="1"/>
          </p:cNvPicPr>
          <p:nvPr/>
        </p:nvPicPr>
        <p:blipFill>
          <a:blip r:embed="rId5"/>
          <a:stretch>
            <a:fillRect/>
          </a:stretch>
        </p:blipFill>
        <p:spPr>
          <a:xfrm>
            <a:off x="773073" y="4087058"/>
            <a:ext cx="1104424" cy="1767126"/>
          </a:xfrm>
          <a:prstGeom prst="rect">
            <a:avLst/>
          </a:prstGeom>
        </p:spPr>
      </p:pic>
      <p:sp>
        <p:nvSpPr>
          <p:cNvPr id="8" name="Text 3"/>
          <p:cNvSpPr/>
          <p:nvPr/>
        </p:nvSpPr>
        <p:spPr>
          <a:xfrm>
            <a:off x="2208728" y="4307919"/>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3B4E4E"/>
                </a:solidFill>
                <a:latin typeface="Syne Bold" pitchFamily="34" charset="0"/>
                <a:ea typeface="Syne Bold" pitchFamily="34" charset="-122"/>
                <a:cs typeface="Syne Bold" pitchFamily="34" charset="-120"/>
              </a:rPr>
              <a:t>Pre-Training</a:t>
            </a:r>
            <a:endParaRPr lang="en-US" sz="2150" dirty="0"/>
          </a:p>
        </p:txBody>
      </p:sp>
      <p:sp>
        <p:nvSpPr>
          <p:cNvPr id="9" name="Text 4"/>
          <p:cNvSpPr/>
          <p:nvPr/>
        </p:nvSpPr>
        <p:spPr>
          <a:xfrm>
            <a:off x="2208728" y="4785479"/>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Language model predicting next word in sequence.</a:t>
            </a:r>
            <a:endParaRPr lang="en-US" sz="1700" dirty="0"/>
          </a:p>
        </p:txBody>
      </p:sp>
      <p:pic>
        <p:nvPicPr>
          <p:cNvPr id="10" name="Image 3" descr="preencoded.png"/>
          <p:cNvPicPr>
            <a:picLocks noChangeAspect="1"/>
          </p:cNvPicPr>
          <p:nvPr/>
        </p:nvPicPr>
        <p:blipFill>
          <a:blip r:embed="rId6"/>
          <a:stretch>
            <a:fillRect/>
          </a:stretch>
        </p:blipFill>
        <p:spPr>
          <a:xfrm>
            <a:off x="773073" y="5854184"/>
            <a:ext cx="1104424" cy="1767126"/>
          </a:xfrm>
          <a:prstGeom prst="rect">
            <a:avLst/>
          </a:prstGeom>
        </p:spPr>
      </p:pic>
      <p:sp>
        <p:nvSpPr>
          <p:cNvPr id="11" name="Text 5"/>
          <p:cNvSpPr/>
          <p:nvPr/>
        </p:nvSpPr>
        <p:spPr>
          <a:xfrm>
            <a:off x="2208728" y="6075045"/>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3B4E4E"/>
                </a:solidFill>
                <a:latin typeface="Syne Bold" pitchFamily="34" charset="0"/>
                <a:ea typeface="Syne Bold" pitchFamily="34" charset="-122"/>
                <a:cs typeface="Syne Bold" pitchFamily="34" charset="-120"/>
              </a:rPr>
              <a:t>Fine-Tuning</a:t>
            </a:r>
            <a:endParaRPr lang="en-US" sz="2150" dirty="0"/>
          </a:p>
        </p:txBody>
      </p:sp>
      <p:sp>
        <p:nvSpPr>
          <p:cNvPr id="12" name="Text 6"/>
          <p:cNvSpPr/>
          <p:nvPr/>
        </p:nvSpPr>
        <p:spPr>
          <a:xfrm>
            <a:off x="2208728" y="6552605"/>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Minimal task-specific adjustments and additional parameters.</a:t>
            </a:r>
            <a:endParaRPr lang="en-US" sz="17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721412"/>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3939"/>
                </a:solidFill>
                <a:latin typeface="Syne Bold" pitchFamily="34" charset="0"/>
                <a:ea typeface="Syne Bold" pitchFamily="34" charset="-122"/>
                <a:cs typeface="Syne Bold" pitchFamily="34" charset="-120"/>
              </a:rPr>
              <a:t>Key Results</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cs typeface="Syne Bold" pitchFamily="34" charset="-120"/>
              </a:rPr>
              <a:t>NLI</a:t>
            </a:r>
            <a:endParaRPr lang="en-US" sz="2200" dirty="0"/>
          </a:p>
        </p:txBody>
      </p:sp>
      <p:sp>
        <p:nvSpPr>
          <p:cNvPr id="4" name="Text 2"/>
          <p:cNvSpPr/>
          <p:nvPr/>
        </p:nvSpPr>
        <p:spPr>
          <a:xfrm>
            <a:off x="793790" y="45783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State-of-the-art on MultiNLI and QNLI, up to 5.8% improvement.</a:t>
            </a:r>
            <a:endParaRPr lang="en-US" sz="1750" dirty="0"/>
          </a:p>
        </p:txBody>
      </p:sp>
      <p:sp>
        <p:nvSpPr>
          <p:cNvPr id="5" name="Text 3"/>
          <p:cNvSpPr/>
          <p:nvPr/>
        </p:nvSpPr>
        <p:spPr>
          <a:xfrm>
            <a:off x="5332928" y="3997166"/>
            <a:ext cx="3089315" cy="354330"/>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cs typeface="Syne Bold" pitchFamily="34" charset="-120"/>
              </a:rPr>
              <a:t>Question Answering</a:t>
            </a:r>
            <a:endParaRPr lang="en-US" sz="2200" dirty="0"/>
          </a:p>
        </p:txBody>
      </p:sp>
      <p:sp>
        <p:nvSpPr>
          <p:cNvPr id="6" name="Text 4"/>
          <p:cNvSpPr/>
          <p:nvPr/>
        </p:nvSpPr>
        <p:spPr>
          <a:xfrm>
            <a:off x="5332928" y="4578310"/>
            <a:ext cx="3978116" cy="362903"/>
          </a:xfrm>
          <a:prstGeom prst="rect">
            <a:avLst/>
          </a:prstGeom>
          <a:noFill/>
          <a:ln/>
        </p:spPr>
        <p:txBody>
          <a:bodyPr wrap="non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5.7% improvement on RACE dataset.</a:t>
            </a:r>
            <a:endParaRPr lang="en-US" sz="1750" dirty="0"/>
          </a:p>
        </p:txBody>
      </p:sp>
      <p:sp>
        <p:nvSpPr>
          <p:cNvPr id="7" name="Text 5"/>
          <p:cNvSpPr/>
          <p:nvPr/>
        </p:nvSpPr>
        <p:spPr>
          <a:xfrm>
            <a:off x="9872067" y="399716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cs typeface="Syne Bold" pitchFamily="34" charset="-120"/>
              </a:rPr>
              <a:t>Overall</a:t>
            </a:r>
            <a:endParaRPr lang="en-US" sz="2200" dirty="0"/>
          </a:p>
        </p:txBody>
      </p:sp>
      <p:sp>
        <p:nvSpPr>
          <p:cNvPr id="8" name="Text 6"/>
          <p:cNvSpPr/>
          <p:nvPr/>
        </p:nvSpPr>
        <p:spPr>
          <a:xfrm>
            <a:off x="9872067" y="45783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72.8% score on GLUE benchmark, outperforming other models.</a:t>
            </a:r>
            <a:endParaRPr lang="en-US" sz="1750" dirty="0"/>
          </a:p>
        </p:txBody>
      </p:sp>
      <p:sp>
        <p:nvSpPr>
          <p:cNvPr id="9" name="Rectangle 8"/>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4940" y="568285"/>
            <a:ext cx="7746921" cy="1247299"/>
          </a:xfrm>
          <a:prstGeom prst="rect">
            <a:avLst/>
          </a:prstGeom>
          <a:noFill/>
          <a:ln/>
        </p:spPr>
        <p:txBody>
          <a:bodyPr wrap="square" lIns="0" tIns="0" rIns="0" bIns="0" rtlCol="0" anchor="t"/>
          <a:lstStyle/>
          <a:p>
            <a:pPr marL="0" indent="0">
              <a:lnSpc>
                <a:spcPts val="4900"/>
              </a:lnSpc>
              <a:buNone/>
            </a:pPr>
            <a:r>
              <a:rPr lang="en-US" sz="3900" b="1" dirty="0">
                <a:solidFill>
                  <a:srgbClr val="233939"/>
                </a:solidFill>
                <a:latin typeface="Syne Bold" pitchFamily="34" charset="0"/>
                <a:ea typeface="Syne Bold" pitchFamily="34" charset="-122"/>
                <a:cs typeface="Syne Bold" pitchFamily="34" charset="-120"/>
              </a:rPr>
              <a:t>Implications and Future Directions</a:t>
            </a:r>
            <a:endParaRPr lang="en-US" sz="3900" dirty="0"/>
          </a:p>
        </p:txBody>
      </p:sp>
      <p:pic>
        <p:nvPicPr>
          <p:cNvPr id="4" name="Image 1" descr="preencoded.png"/>
          <p:cNvPicPr>
            <a:picLocks noChangeAspect="1"/>
          </p:cNvPicPr>
          <p:nvPr/>
        </p:nvPicPr>
        <p:blipFill>
          <a:blip r:embed="rId4"/>
          <a:stretch>
            <a:fillRect/>
          </a:stretch>
        </p:blipFill>
        <p:spPr>
          <a:xfrm>
            <a:off x="6184940" y="2114907"/>
            <a:ext cx="498991" cy="498991"/>
          </a:xfrm>
          <a:prstGeom prst="rect">
            <a:avLst/>
          </a:prstGeom>
        </p:spPr>
      </p:pic>
      <p:sp>
        <p:nvSpPr>
          <p:cNvPr id="5" name="Text 1"/>
          <p:cNvSpPr/>
          <p:nvPr/>
        </p:nvSpPr>
        <p:spPr>
          <a:xfrm>
            <a:off x="6184940" y="2813447"/>
            <a:ext cx="2495193" cy="311944"/>
          </a:xfrm>
          <a:prstGeom prst="rect">
            <a:avLst/>
          </a:prstGeom>
          <a:noFill/>
          <a:ln/>
        </p:spPr>
        <p:txBody>
          <a:bodyPr wrap="none" lIns="0" tIns="0" rIns="0" bIns="0" rtlCol="0" anchor="t"/>
          <a:lstStyle/>
          <a:p>
            <a:pPr marL="0" indent="0" algn="l">
              <a:lnSpc>
                <a:spcPts val="2450"/>
              </a:lnSpc>
              <a:buNone/>
            </a:pPr>
            <a:r>
              <a:rPr lang="en-US" sz="1950" b="1" dirty="0">
                <a:solidFill>
                  <a:srgbClr val="3B4E4E"/>
                </a:solidFill>
                <a:latin typeface="Syne Bold" pitchFamily="34" charset="0"/>
                <a:ea typeface="Syne Bold" pitchFamily="34" charset="-122"/>
                <a:cs typeface="Syne Bold" pitchFamily="34" charset="-120"/>
              </a:rPr>
              <a:t>Innovation</a:t>
            </a:r>
            <a:endParaRPr lang="en-US" sz="1950" dirty="0"/>
          </a:p>
        </p:txBody>
      </p:sp>
      <p:sp>
        <p:nvSpPr>
          <p:cNvPr id="6" name="Text 2"/>
          <p:cNvSpPr/>
          <p:nvPr/>
        </p:nvSpPr>
        <p:spPr>
          <a:xfrm>
            <a:off x="6184940" y="3245048"/>
            <a:ext cx="7746921" cy="319445"/>
          </a:xfrm>
          <a:prstGeom prst="rect">
            <a:avLst/>
          </a:prstGeom>
          <a:noFill/>
          <a:ln/>
        </p:spPr>
        <p:txBody>
          <a:bodyPr wrap="none" lIns="0" tIns="0" rIns="0" bIns="0" rtlCol="0" anchor="t"/>
          <a:lstStyle/>
          <a:p>
            <a:pPr marL="0" indent="0" algn="l">
              <a:lnSpc>
                <a:spcPts val="2500"/>
              </a:lnSpc>
              <a:buNone/>
            </a:pPr>
            <a:r>
              <a:rPr lang="en-US" sz="1550" dirty="0">
                <a:solidFill>
                  <a:srgbClr val="3B4E4E"/>
                </a:solidFill>
                <a:latin typeface="Overpass Light" pitchFamily="34" charset="0"/>
                <a:ea typeface="Overpass Light" pitchFamily="34" charset="-122"/>
                <a:cs typeface="Overpass Light" pitchFamily="34" charset="-120"/>
              </a:rPr>
              <a:t>Unsupervised pre-training yields substantial improvements across diverse tasks.</a:t>
            </a:r>
            <a:endParaRPr lang="en-US" sz="1550" dirty="0"/>
          </a:p>
        </p:txBody>
      </p:sp>
      <p:pic>
        <p:nvPicPr>
          <p:cNvPr id="7" name="Image 2" descr="preencoded.png"/>
          <p:cNvPicPr>
            <a:picLocks noChangeAspect="1"/>
          </p:cNvPicPr>
          <p:nvPr/>
        </p:nvPicPr>
        <p:blipFill>
          <a:blip r:embed="rId5"/>
          <a:stretch>
            <a:fillRect/>
          </a:stretch>
        </p:blipFill>
        <p:spPr>
          <a:xfrm>
            <a:off x="6184940" y="4163258"/>
            <a:ext cx="498991" cy="498991"/>
          </a:xfrm>
          <a:prstGeom prst="rect">
            <a:avLst/>
          </a:prstGeom>
        </p:spPr>
      </p:pic>
      <p:sp>
        <p:nvSpPr>
          <p:cNvPr id="8" name="Text 3"/>
          <p:cNvSpPr/>
          <p:nvPr/>
        </p:nvSpPr>
        <p:spPr>
          <a:xfrm>
            <a:off x="6184940" y="4861798"/>
            <a:ext cx="2495193" cy="311944"/>
          </a:xfrm>
          <a:prstGeom prst="rect">
            <a:avLst/>
          </a:prstGeom>
          <a:noFill/>
          <a:ln/>
        </p:spPr>
        <p:txBody>
          <a:bodyPr wrap="none" lIns="0" tIns="0" rIns="0" bIns="0" rtlCol="0" anchor="t"/>
          <a:lstStyle/>
          <a:p>
            <a:pPr marL="0" indent="0" algn="l">
              <a:lnSpc>
                <a:spcPts val="2450"/>
              </a:lnSpc>
              <a:buNone/>
            </a:pPr>
            <a:r>
              <a:rPr lang="en-US" sz="1950" b="1" dirty="0">
                <a:solidFill>
                  <a:srgbClr val="3B4E4E"/>
                </a:solidFill>
                <a:latin typeface="Syne Bold" pitchFamily="34" charset="0"/>
                <a:ea typeface="Syne Bold" pitchFamily="34" charset="-122"/>
                <a:cs typeface="Syne Bold" pitchFamily="34" charset="-120"/>
              </a:rPr>
              <a:t>Impact</a:t>
            </a:r>
            <a:endParaRPr lang="en-US" sz="1950" dirty="0"/>
          </a:p>
        </p:txBody>
      </p:sp>
      <p:sp>
        <p:nvSpPr>
          <p:cNvPr id="9" name="Text 4"/>
          <p:cNvSpPr/>
          <p:nvPr/>
        </p:nvSpPr>
        <p:spPr>
          <a:xfrm>
            <a:off x="6184940" y="5293400"/>
            <a:ext cx="7746921" cy="319445"/>
          </a:xfrm>
          <a:prstGeom prst="rect">
            <a:avLst/>
          </a:prstGeom>
          <a:noFill/>
          <a:ln/>
        </p:spPr>
        <p:txBody>
          <a:bodyPr wrap="none" lIns="0" tIns="0" rIns="0" bIns="0" rtlCol="0" anchor="t"/>
          <a:lstStyle/>
          <a:p>
            <a:pPr marL="0" indent="0" algn="l">
              <a:lnSpc>
                <a:spcPts val="2500"/>
              </a:lnSpc>
              <a:buNone/>
            </a:pPr>
            <a:r>
              <a:rPr lang="en-US" sz="1550" dirty="0">
                <a:solidFill>
                  <a:srgbClr val="3B4E4E"/>
                </a:solidFill>
                <a:latin typeface="Overpass Light" pitchFamily="34" charset="0"/>
                <a:ea typeface="Overpass Light" pitchFamily="34" charset="-122"/>
                <a:cs typeface="Overpass Light" pitchFamily="34" charset="-120"/>
              </a:rPr>
              <a:t>Paved way for modern NLP architectures like GPT and BERT.</a:t>
            </a:r>
            <a:endParaRPr lang="en-US" sz="1550" dirty="0"/>
          </a:p>
        </p:txBody>
      </p:sp>
      <p:pic>
        <p:nvPicPr>
          <p:cNvPr id="10" name="Image 3" descr="preencoded.png"/>
          <p:cNvPicPr>
            <a:picLocks noChangeAspect="1"/>
          </p:cNvPicPr>
          <p:nvPr/>
        </p:nvPicPr>
        <p:blipFill>
          <a:blip r:embed="rId6"/>
          <a:stretch>
            <a:fillRect/>
          </a:stretch>
        </p:blipFill>
        <p:spPr>
          <a:xfrm>
            <a:off x="6184940" y="6211610"/>
            <a:ext cx="498991" cy="498991"/>
          </a:xfrm>
          <a:prstGeom prst="rect">
            <a:avLst/>
          </a:prstGeom>
        </p:spPr>
      </p:pic>
      <p:sp>
        <p:nvSpPr>
          <p:cNvPr id="11" name="Text 5"/>
          <p:cNvSpPr/>
          <p:nvPr/>
        </p:nvSpPr>
        <p:spPr>
          <a:xfrm>
            <a:off x="6184940" y="6910149"/>
            <a:ext cx="2495193" cy="311944"/>
          </a:xfrm>
          <a:prstGeom prst="rect">
            <a:avLst/>
          </a:prstGeom>
          <a:noFill/>
          <a:ln/>
        </p:spPr>
        <p:txBody>
          <a:bodyPr wrap="none" lIns="0" tIns="0" rIns="0" bIns="0" rtlCol="0" anchor="t"/>
          <a:lstStyle/>
          <a:p>
            <a:pPr marL="0" indent="0" algn="l">
              <a:lnSpc>
                <a:spcPts val="2450"/>
              </a:lnSpc>
              <a:buNone/>
            </a:pPr>
            <a:r>
              <a:rPr lang="en-US" sz="1950" b="1" dirty="0">
                <a:solidFill>
                  <a:srgbClr val="3B4E4E"/>
                </a:solidFill>
                <a:latin typeface="Syne Bold" pitchFamily="34" charset="0"/>
                <a:ea typeface="Syne Bold" pitchFamily="34" charset="-122"/>
                <a:cs typeface="Syne Bold" pitchFamily="34" charset="-120"/>
              </a:rPr>
              <a:t>Future Research</a:t>
            </a:r>
            <a:endParaRPr lang="en-US" sz="1950" dirty="0"/>
          </a:p>
        </p:txBody>
      </p:sp>
      <p:sp>
        <p:nvSpPr>
          <p:cNvPr id="12" name="Text 6"/>
          <p:cNvSpPr/>
          <p:nvPr/>
        </p:nvSpPr>
        <p:spPr>
          <a:xfrm>
            <a:off x="6184940" y="7341751"/>
            <a:ext cx="7746921" cy="319445"/>
          </a:xfrm>
          <a:prstGeom prst="rect">
            <a:avLst/>
          </a:prstGeom>
          <a:noFill/>
          <a:ln/>
        </p:spPr>
        <p:txBody>
          <a:bodyPr wrap="none" lIns="0" tIns="0" rIns="0" bIns="0" rtlCol="0" anchor="t"/>
          <a:lstStyle/>
          <a:p>
            <a:pPr marL="0" indent="0" algn="l">
              <a:lnSpc>
                <a:spcPts val="2500"/>
              </a:lnSpc>
              <a:buNone/>
            </a:pPr>
            <a:r>
              <a:rPr lang="en-US" sz="1550" dirty="0">
                <a:solidFill>
                  <a:srgbClr val="3B4E4E"/>
                </a:solidFill>
                <a:latin typeface="Overpass Light" pitchFamily="34" charset="0"/>
                <a:ea typeface="Overpass Light" pitchFamily="34" charset="-122"/>
                <a:cs typeface="Overpass Light" pitchFamily="34" charset="-120"/>
              </a:rPr>
              <a:t>Suggests further exploration in unsupervised learning for adaptable language models.</a:t>
            </a:r>
            <a:endParaRPr lang="en-US" sz="1550" dirty="0"/>
          </a:p>
        </p:txBody>
      </p:sp>
      <p:sp>
        <p:nvSpPr>
          <p:cNvPr id="13" name="Rectangle 12"/>
          <p:cNvSpPr/>
          <p:nvPr/>
        </p:nvSpPr>
        <p:spPr>
          <a:xfrm>
            <a:off x="12818533" y="7806267"/>
            <a:ext cx="1625600" cy="2709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1245</Words>
  <Application>Microsoft Office PowerPoint</Application>
  <PresentationFormat>Custom</PresentationFormat>
  <Paragraphs>87</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Syne Bold</vt:lpstr>
      <vt:lpstr>Calibri</vt:lpstr>
      <vt:lpstr>Overpass Light</vt:lpstr>
      <vt:lpstr>Overpass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sanba</cp:lastModifiedBy>
  <cp:revision>4</cp:revision>
  <dcterms:created xsi:type="dcterms:W3CDTF">2024-11-12T02:41:34Z</dcterms:created>
  <dcterms:modified xsi:type="dcterms:W3CDTF">2024-11-12T02:50:41Z</dcterms:modified>
</cp:coreProperties>
</file>